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Libre Franklin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7Z0s7k3/Vnmj8obkR/P8JhUsT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448984-7715-4D20-BC98-B8C90000A5F5}">
  <a:tblStyle styleId="{F1448984-7715-4D20-BC98-B8C90000A5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500" b="1"/>
              <a:t>*Special Note: For CSS Profile, students from separated/divorced households, the Household B application is also due by March 31. </a:t>
            </a:r>
            <a:endParaRPr sz="1500" b="1"/>
          </a:p>
        </p:txBody>
      </p:sp>
      <p:sp>
        <p:nvSpPr>
          <p:cNvPr id="260" name="Google Shape;26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the years on the images to be 2020-2021 or 2020 (if it is a single date)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5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5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53800" y="6349206"/>
            <a:ext cx="471799" cy="336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individuals/get-transcri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naid.umich.edu/scholarships-at-u-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://michigan.gov/mistudentai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entaid.gov/" TargetMode="External"/><Relationship Id="rId5" Type="http://schemas.openxmlformats.org/officeDocument/2006/relationships/hyperlink" Target="http://www.finaid.umich.edu/" TargetMode="External"/><Relationship Id="rId4" Type="http://schemas.openxmlformats.org/officeDocument/2006/relationships/hyperlink" Target="mailto:financial.aid@umic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7812" b="8336"/>
          <a:stretch/>
        </p:blipFill>
        <p:spPr>
          <a:xfrm>
            <a:off x="0" y="-881219"/>
            <a:ext cx="12192000" cy="68152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5486401"/>
            <a:ext cx="12192000" cy="1328836"/>
          </a:xfrm>
          <a:prstGeom prst="rect">
            <a:avLst/>
          </a:prstGeom>
          <a:solidFill>
            <a:srgbClr val="00274C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7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2402" y="5791143"/>
            <a:ext cx="3463963" cy="60965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0" y="1800224"/>
            <a:ext cx="12192000" cy="1452563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en-US" dirty="0"/>
              <a:t>Next </a:t>
            </a:r>
            <a:r>
              <a:rPr lang="en-US" dirty="0" smtClean="0"/>
              <a:t>Steps </a:t>
            </a:r>
            <a:r>
              <a:rPr lang="en-US" smtClean="0"/>
              <a:t>@ UM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0"/>
          <p:cNvGrpSpPr/>
          <p:nvPr/>
        </p:nvGrpSpPr>
        <p:grpSpPr>
          <a:xfrm>
            <a:off x="2016213" y="2260104"/>
            <a:ext cx="3447335" cy="4461256"/>
            <a:chOff x="1512159" y="1695078"/>
            <a:chExt cx="2585501" cy="3345942"/>
          </a:xfrm>
        </p:grpSpPr>
        <p:pic>
          <p:nvPicPr>
            <p:cNvPr id="183" name="Google Shape;18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159" y="1695078"/>
              <a:ext cx="2585501" cy="3345942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4" name="Google Shape;184;p10"/>
            <p:cNvSpPr txBox="1"/>
            <p:nvPr/>
          </p:nvSpPr>
          <p:spPr>
            <a:xfrm>
              <a:off x="2948177" y="1928512"/>
              <a:ext cx="974211" cy="92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2020-2021 Award Notice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3470790" y="2367091"/>
              <a:ext cx="367786" cy="4616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02/22/2020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2948942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3307655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Winter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Sample Financial Aid Notice</a:t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36324" y="6250147"/>
            <a:ext cx="3373877" cy="228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t="2222" b="32222"/>
          <a:stretch/>
        </p:blipFill>
        <p:spPr>
          <a:xfrm>
            <a:off x="3777094" y="2289760"/>
            <a:ext cx="5299364" cy="44958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762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5715000" y="1802923"/>
            <a:ext cx="3276600" cy="4953979"/>
            <a:chOff x="4286250" y="1352192"/>
            <a:chExt cx="2457450" cy="3715484"/>
          </a:xfrm>
        </p:grpSpPr>
        <p:pic>
          <p:nvPicPr>
            <p:cNvPr id="197" name="Google Shape;19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6250" y="1352192"/>
              <a:ext cx="2457450" cy="3715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11"/>
            <p:cNvSpPr txBox="1"/>
            <p:nvPr/>
          </p:nvSpPr>
          <p:spPr>
            <a:xfrm>
              <a:off x="6210261" y="1916243"/>
              <a:ext cx="301664" cy="6150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12/15/2020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5883275" y="2331238"/>
              <a:ext cx="257175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4632325" y="2331238"/>
              <a:ext cx="323850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12/14/2020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 txBox="1"/>
            <p:nvPr/>
          </p:nvSpPr>
          <p:spPr>
            <a:xfrm>
              <a:off x="6169025" y="2130398"/>
              <a:ext cx="381000" cy="8237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Navigating your student e-bill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does it look like?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How do I read it?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 I pay?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5666362" y="2340765"/>
            <a:ext cx="3373877" cy="148499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1"/>
          <p:cNvGrpSpPr/>
          <p:nvPr/>
        </p:nvGrpSpPr>
        <p:grpSpPr>
          <a:xfrm>
            <a:off x="2185052" y="3561718"/>
            <a:ext cx="5531403" cy="2537341"/>
            <a:chOff x="2185052" y="3561718"/>
            <a:chExt cx="5531403" cy="2537341"/>
          </a:xfrm>
        </p:grpSpPr>
        <p:pic>
          <p:nvPicPr>
            <p:cNvPr id="206" name="Google Shape;206;p11"/>
            <p:cNvPicPr preferRelativeResize="0"/>
            <p:nvPr/>
          </p:nvPicPr>
          <p:blipFill rotWithShape="1">
            <a:blip r:embed="rId4">
              <a:alphaModFix/>
            </a:blip>
            <a:srcRect l="895" t="10973" r="1344" b="58686"/>
            <a:stretch/>
          </p:blipFill>
          <p:spPr>
            <a:xfrm>
              <a:off x="2185052" y="3561718"/>
              <a:ext cx="5531403" cy="2537341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07" name="Google Shape;207;p11"/>
            <p:cNvGrpSpPr/>
            <p:nvPr/>
          </p:nvGrpSpPr>
          <p:grpSpPr>
            <a:xfrm>
              <a:off x="2949460" y="3924327"/>
              <a:ext cx="4353043" cy="1051749"/>
              <a:chOff x="3311959" y="2967654"/>
              <a:chExt cx="1917700" cy="463341"/>
            </a:xfrm>
          </p:grpSpPr>
          <p:sp>
            <p:nvSpPr>
              <p:cNvPr id="208" name="Google Shape;208;p11"/>
              <p:cNvSpPr txBox="1"/>
              <p:nvPr/>
            </p:nvSpPr>
            <p:spPr>
              <a:xfrm>
                <a:off x="4901087" y="2967654"/>
                <a:ext cx="301664" cy="54236"/>
              </a:xfrm>
              <a:prstGeom prst="rect">
                <a:avLst/>
              </a:prstGeom>
              <a:solidFill>
                <a:srgbClr val="FBF0B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12/15/2020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1"/>
              <p:cNvSpPr txBox="1"/>
              <p:nvPr/>
            </p:nvSpPr>
            <p:spPr>
              <a:xfrm>
                <a:off x="4576899" y="3371458"/>
                <a:ext cx="257175" cy="59537"/>
              </a:xfrm>
              <a:prstGeom prst="rect">
                <a:avLst/>
              </a:prstGeom>
              <a:solidFill>
                <a:srgbClr val="FBF0B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Arial"/>
                  <a:buNone/>
                </a:pPr>
                <a:r>
                  <a:rPr lang="en-US" sz="667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01/05/2021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1"/>
              <p:cNvSpPr txBox="1"/>
              <p:nvPr/>
            </p:nvSpPr>
            <p:spPr>
              <a:xfrm>
                <a:off x="3311959" y="3368663"/>
                <a:ext cx="323850" cy="59537"/>
              </a:xfrm>
              <a:prstGeom prst="rect">
                <a:avLst/>
              </a:prstGeom>
              <a:solidFill>
                <a:srgbClr val="FBF0B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Arial"/>
                  <a:buNone/>
                </a:pPr>
                <a:r>
                  <a:rPr lang="en-US" sz="667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12/14/2020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1"/>
              <p:cNvSpPr txBox="1"/>
              <p:nvPr/>
            </p:nvSpPr>
            <p:spPr>
              <a:xfrm>
                <a:off x="4848659" y="3170618"/>
                <a:ext cx="381000" cy="82376"/>
              </a:xfrm>
              <a:prstGeom prst="rect">
                <a:avLst/>
              </a:prstGeom>
              <a:solidFill>
                <a:srgbClr val="FBF0B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01/05/2021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2"/>
          <p:cNvGrpSpPr/>
          <p:nvPr/>
        </p:nvGrpSpPr>
        <p:grpSpPr>
          <a:xfrm>
            <a:off x="5715000" y="1802923"/>
            <a:ext cx="3276600" cy="4953979"/>
            <a:chOff x="4286250" y="1352192"/>
            <a:chExt cx="2457450" cy="3715484"/>
          </a:xfrm>
        </p:grpSpPr>
        <p:pic>
          <p:nvPicPr>
            <p:cNvPr id="217" name="Google Shape;21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6250" y="1352192"/>
              <a:ext cx="2457450" cy="3715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2"/>
            <p:cNvSpPr txBox="1"/>
            <p:nvPr/>
          </p:nvSpPr>
          <p:spPr>
            <a:xfrm>
              <a:off x="6210261" y="1916243"/>
              <a:ext cx="301664" cy="6150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12/15/2020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5883275" y="2331238"/>
              <a:ext cx="257175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4632325" y="2331238"/>
              <a:ext cx="323850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12/14/2020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 txBox="1"/>
            <p:nvPr/>
          </p:nvSpPr>
          <p:spPr>
            <a:xfrm>
              <a:off x="6169025" y="2130398"/>
              <a:ext cx="381000" cy="8237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Navigating your student e-bill</a:t>
            </a:r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does it look like?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How do I read it?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 I pay?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5666362" y="3864765"/>
            <a:ext cx="3373877" cy="156119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 l="1833" t="40897" r="4128" b="27244"/>
          <a:stretch/>
        </p:blipFill>
        <p:spPr>
          <a:xfrm>
            <a:off x="2241543" y="3595072"/>
            <a:ext cx="5359851" cy="274528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p12"/>
          <p:cNvSpPr txBox="1"/>
          <p:nvPr/>
        </p:nvSpPr>
        <p:spPr>
          <a:xfrm>
            <a:off x="4775200" y="3911600"/>
            <a:ext cx="842523" cy="146051"/>
          </a:xfrm>
          <a:prstGeom prst="rect">
            <a:avLst/>
          </a:prstGeom>
          <a:solidFill>
            <a:srgbClr val="FBF0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12/15/2020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3"/>
          <p:cNvGrpSpPr/>
          <p:nvPr/>
        </p:nvGrpSpPr>
        <p:grpSpPr>
          <a:xfrm>
            <a:off x="5715000" y="1802923"/>
            <a:ext cx="3276600" cy="4953979"/>
            <a:chOff x="4286250" y="1352192"/>
            <a:chExt cx="2457450" cy="3715484"/>
          </a:xfrm>
        </p:grpSpPr>
        <p:pic>
          <p:nvPicPr>
            <p:cNvPr id="232" name="Google Shape;23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6250" y="1352192"/>
              <a:ext cx="2457450" cy="3715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3"/>
            <p:cNvSpPr txBox="1"/>
            <p:nvPr/>
          </p:nvSpPr>
          <p:spPr>
            <a:xfrm>
              <a:off x="6210261" y="1916243"/>
              <a:ext cx="301664" cy="6150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12/15/2020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 txBox="1"/>
            <p:nvPr/>
          </p:nvSpPr>
          <p:spPr>
            <a:xfrm>
              <a:off x="5883275" y="2331238"/>
              <a:ext cx="257175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4632325" y="2331238"/>
              <a:ext cx="323850" cy="59537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12/14/2020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6169025" y="2130398"/>
              <a:ext cx="381000" cy="8237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"/>
                <a:buFont typeface="Arial"/>
                <a:buNone/>
              </a:pPr>
              <a:r>
                <a:rPr lang="en-US" sz="533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Navigating your student e-bill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does it look like?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How do I read it?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do I pay?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5666362" y="5411947"/>
            <a:ext cx="3373877" cy="132649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 l="1833" t="72755" r="4128" b="1456"/>
          <a:stretch/>
        </p:blipFill>
        <p:spPr>
          <a:xfrm>
            <a:off x="2727077" y="3583148"/>
            <a:ext cx="5045323" cy="209196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Special circumstances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Circumstance: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Change in employment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Death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Change in parents’ marital status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One-time significant benefit;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High, out-of-pocket medical expenses, etc.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Complete the initial financial aid process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Report circumstance to the Office of Financial Aid by phone, email, or mail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All special circumstances are reviewed, and a FINAL decision is made*</a:t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1425875" y="5563325"/>
            <a:ext cx="711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Decisions </a:t>
            </a:r>
            <a:r>
              <a:rPr lang="en-US" sz="1800">
                <a:solidFill>
                  <a:schemeClr val="dk1"/>
                </a:solidFill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annot be appealed to U.S. Dept.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Best practices</a:t>
            </a: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Be sure to: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Consider enrolling in a payment plan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Review Satisfactory Academic Progress requirements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Talk to experts on campus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Apply for scholarships each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Only borrow what you need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Check and respond promptly to email and all requests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Check website and review Financial Aid Newsletter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Important Dates</a:t>
            </a: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Submit FAFSA &amp; Profile by March 31 </a:t>
            </a:r>
            <a:endParaRPr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Additional documents may be required; submit as soon as possible</a:t>
            </a:r>
            <a:endParaRPr/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Why don’t I have a financial aid package yet?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We may need additional documents.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Check your emails and Wolverine Access account for requested documents.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OR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We may need your Social Security number.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Your social security number is needed to import your financial aid application.  Without it, we cannot link your applications in our system.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is a Tax Return Transcript?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The IRS tax return transcript is the official tax document used for verification and must be requested through the IRS website at 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www.irs.gov/individuals/get-transcript</a:t>
            </a:r>
            <a:r>
              <a:rPr lang="en-US" i="1"/>
              <a:t>. </a:t>
            </a:r>
            <a:r>
              <a:rPr lang="en-US"/>
              <a:t>We use 2020 tax information for the 2022-2023 FAFSA and CSS Profile.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What if my financial circumstances are significantly different than what was reported for 2020?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We must use the 2020 tax year information that was requested.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However, once we have completed our initial review process, you may submit documentation for us to re-evaluate your eligibility based on your current situation.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Not all outcomes are guaranteed and may not create a huge difference in financial aid eligibility, but our office will help you to understand based on your individual situation.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Discussion topics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The Michigan Difference &amp; Affordability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Cost &amp; Budgeting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Navigating Your Student E-bill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Special Circumstances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Best Practices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Important Dates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Frequently Asked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Are there deadlines for financial aid?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Yes. </a:t>
            </a:r>
            <a:r>
              <a:rPr lang="en-US" b="1" i="1"/>
              <a:t>March 31 </a:t>
            </a:r>
            <a:r>
              <a:rPr lang="en-US" i="1"/>
              <a:t>is our deadline to submit the FAFSA and CSS Profile. Remember, additional documents may be requested, such as W-2 forms, tax return transcript, questionnaires, etc. 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Note:</a:t>
            </a:r>
            <a:r>
              <a:rPr lang="en-US"/>
              <a:t> scholarships that we require applications will have separate deadlines. 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Do I have to complete the Free Application for Federal Student Aid and the CSS Profile?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No. However, if you’re seeking assistance to help pay for college expenses, these two applications are the initial steps to starting that process.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Is there a way notifications can be sent to me, the parent, and my student?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Yes. You can set up a Friends and Family Account to </a:t>
            </a:r>
            <a:br>
              <a:rPr lang="en-US" i="1"/>
            </a:br>
            <a:r>
              <a:rPr lang="en-US" i="1"/>
              <a:t>view and receive financial aid notifications. 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305" name="Google Shape;30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Are Federal Work-Study funds applied to my student bill?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No. Work-Study is an award that allows you to earn a paycheck from hours worked; does not apply money to your student billing account.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Students are paid bi-weekly, and receive a paycheck. Direct Deposit is strongly encouraged.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You can then use this money for college costs.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How do I apply for scholarships?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Your admissions application can also serve as your scholarship application for the school or college that you applied to.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We encourage students to complete the “My Scholarship Profile” through Wolverine Access.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Admitted students are encouraged to seek scholarships from all sources (i.e. private, state, institutional, etc.), and will have opportunities to apply for scholarships throughout their college career. 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Details: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finaid.umich.edu/scholarships-at-u-m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t="12911" b="23290"/>
          <a:stretch/>
        </p:blipFill>
        <p:spPr>
          <a:xfrm>
            <a:off x="0" y="1695670"/>
            <a:ext cx="12192000" cy="516696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Your turn…questions?</a:t>
            </a:r>
            <a:endParaRPr/>
          </a:p>
        </p:txBody>
      </p:sp>
      <p:grpSp>
        <p:nvGrpSpPr>
          <p:cNvPr id="320" name="Google Shape;320;p24"/>
          <p:cNvGrpSpPr/>
          <p:nvPr/>
        </p:nvGrpSpPr>
        <p:grpSpPr>
          <a:xfrm>
            <a:off x="11466839" y="6131109"/>
            <a:ext cx="731529" cy="731529"/>
            <a:chOff x="0" y="0"/>
            <a:chExt cx="548645" cy="548645"/>
          </a:xfrm>
        </p:grpSpPr>
        <p:sp>
          <p:nvSpPr>
            <p:cNvPr id="321" name="Google Shape;321;p24"/>
            <p:cNvSpPr/>
            <p:nvPr/>
          </p:nvSpPr>
          <p:spPr>
            <a:xfrm>
              <a:off x="0" y="0"/>
              <a:ext cx="548645" cy="548645"/>
            </a:xfrm>
            <a:prstGeom prst="rect">
              <a:avLst/>
            </a:prstGeom>
            <a:solidFill>
              <a:srgbClr val="0D20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172" y="163693"/>
              <a:ext cx="329372" cy="237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l="42500" t="-336" r="18714" b="40739"/>
          <a:stretch/>
        </p:blipFill>
        <p:spPr>
          <a:xfrm>
            <a:off x="8241619" y="1624504"/>
            <a:ext cx="3950380" cy="4552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/>
              <a:t>Please contact us if you have any</a:t>
            </a:r>
            <a:br>
              <a:rPr lang="en-US"/>
            </a:br>
            <a:r>
              <a:rPr lang="en-US"/>
              <a:t>further questions</a:t>
            </a:r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034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r>
              <a:rPr lang="en-US"/>
              <a:t>Email 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financial.aid@umich.edu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r>
              <a:rPr lang="en-US"/>
              <a:t>University of Michigan Office of Financial Aid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en-US" u="sng">
                <a:solidFill>
                  <a:schemeClr val="hlink"/>
                </a:solidFill>
                <a:hlinkClick r:id="rId5"/>
              </a:rPr>
              <a:t>finaid.umich.edu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r>
              <a:rPr lang="en-US"/>
              <a:t>Federal Student Aid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en-US" u="sng">
                <a:solidFill>
                  <a:schemeClr val="hlink"/>
                </a:solidFill>
                <a:hlinkClick r:id="rId6"/>
              </a:rPr>
              <a:t>studentaid.gov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r>
              <a:rPr lang="en-US"/>
              <a:t>Michigan Office of Scholarships and Grants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1-888-4-GRANTS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en-US" u="sng">
                <a:solidFill>
                  <a:schemeClr val="hlink"/>
                </a:solidFill>
                <a:hlinkClick r:id="rId7"/>
              </a:rPr>
              <a:t>michigan.gov/mistudentaid</a:t>
            </a:r>
            <a:endParaRPr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The information presented is based on current circumstances and is subject to change. Please refer to specific schools/institutions for additional information.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endParaRPr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ct val="10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/>
              <a:t>The Michigan Difference &amp; affordability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The University of Michigan: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Has the most financial aid of any state school in Michigan &amp; in the Big Ten Conference: </a:t>
            </a:r>
            <a:r>
              <a:rPr lang="en-US" b="1"/>
              <a:t>71%</a:t>
            </a:r>
            <a:r>
              <a:rPr lang="en-US"/>
              <a:t> of in-state undergraduates receive some form of financial aid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Meets the full demonstrated institutional financial </a:t>
            </a:r>
            <a:br>
              <a:rPr lang="en-US"/>
            </a:br>
            <a:r>
              <a:rPr lang="en-US"/>
              <a:t>need of eligible resident undergraduates.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Awarded </a:t>
            </a:r>
            <a:r>
              <a:rPr lang="en-US" b="1"/>
              <a:t>$282.5 million </a:t>
            </a:r>
            <a:r>
              <a:rPr lang="en-US"/>
              <a:t>in grants and scholarships </a:t>
            </a:r>
            <a:br>
              <a:rPr lang="en-US"/>
            </a:br>
            <a:r>
              <a:rPr lang="en-US"/>
              <a:t>to undergraduate students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Has four times the jobs for the number </a:t>
            </a:r>
            <a:br>
              <a:rPr lang="en-US"/>
            </a:br>
            <a:r>
              <a:rPr lang="en-US"/>
              <a:t>of students who are offered Work-Study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Has increased institutional grants </a:t>
            </a:r>
            <a:r>
              <a:rPr lang="en-US" b="1"/>
              <a:t>50%</a:t>
            </a:r>
            <a:r>
              <a:rPr lang="en-US"/>
              <a:t> in the </a:t>
            </a:r>
            <a:br>
              <a:rPr lang="en-US"/>
            </a:br>
            <a:r>
              <a:rPr lang="en-US"/>
              <a:t>last five years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171702">
            <a:off x="8957972" y="2966204"/>
            <a:ext cx="2958160" cy="3023651"/>
          </a:xfrm>
          <a:prstGeom prst="star16">
            <a:avLst>
              <a:gd name="adj" fmla="val 37500"/>
            </a:avLst>
          </a:prstGeom>
          <a:solidFill>
            <a:srgbClr val="2F65A7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en-US" sz="4267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$282.5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en-US" sz="37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MILLION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Direct Costs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Paid DIRECTLY to the university (billed twice per year):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Tuition &amp; fees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Housing &amp; meals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Indirect Costs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Paid to others and can include: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Books &amp; supplies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Personal &amp; miscellaneous items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Transportation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U-M Cost of Attendance 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endParaRPr/>
          </a:p>
        </p:txBody>
      </p:sp>
      <p:graphicFrame>
        <p:nvGraphicFramePr>
          <p:cNvPr id="121" name="Google Shape;121;p5"/>
          <p:cNvGraphicFramePr/>
          <p:nvPr/>
        </p:nvGraphicFramePr>
        <p:xfrm>
          <a:off x="2325372" y="24367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{F1448984-7715-4D20-BC98-B8C90000A5F5}</a:tableStyleId>
              </a:tblPr>
              <a:tblGrid>
                <a:gridCol w="29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In-State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Out-of-State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Tuition &amp; Fees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$ 16,178.38 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$ 53,232.38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Housing and Meals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$ 12,592.00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$ 12,592.00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&amp; Supplies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  1,048.00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  1,048.00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Personal/Misc.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  2,454.00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   2,454.00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* $ 32,272.38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* $ 69,326.38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Google Shape;122;p5"/>
          <p:cNvSpPr/>
          <p:nvPr/>
        </p:nvSpPr>
        <p:spPr>
          <a:xfrm>
            <a:off x="2870311" y="5551561"/>
            <a:ext cx="6116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This is the maximum amount of financial aid you can receive.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2016213" y="2260104"/>
            <a:ext cx="3447335" cy="4461256"/>
            <a:chOff x="1512159" y="1695078"/>
            <a:chExt cx="2585501" cy="3345942"/>
          </a:xfrm>
        </p:grpSpPr>
        <p:pic>
          <p:nvPicPr>
            <p:cNvPr id="128" name="Google Shape;12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159" y="1695078"/>
              <a:ext cx="2585501" cy="3345942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9" name="Google Shape;129;p6"/>
            <p:cNvSpPr txBox="1"/>
            <p:nvPr/>
          </p:nvSpPr>
          <p:spPr>
            <a:xfrm>
              <a:off x="2948177" y="1928512"/>
              <a:ext cx="974211" cy="92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2020-2021 Award Notice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3470790" y="2367091"/>
              <a:ext cx="367786" cy="4616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02/22/2020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Sample Financial Aid Notice</a:t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2057401" y="2835160"/>
            <a:ext cx="3352800" cy="838200"/>
          </a:xfrm>
          <a:prstGeom prst="rect">
            <a:avLst/>
          </a:prstGeom>
          <a:noFill/>
          <a:ln w="2817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t="14445" b="62222"/>
          <a:stretch/>
        </p:blipFill>
        <p:spPr>
          <a:xfrm>
            <a:off x="2667001" y="3357050"/>
            <a:ext cx="6094535" cy="184031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5" name="Google Shape;135;p6"/>
          <p:cNvSpPr txBox="1"/>
          <p:nvPr/>
        </p:nvSpPr>
        <p:spPr>
          <a:xfrm>
            <a:off x="7290487" y="3808055"/>
            <a:ext cx="723213" cy="123111"/>
          </a:xfrm>
          <a:prstGeom prst="rect">
            <a:avLst/>
          </a:prstGeom>
          <a:solidFill>
            <a:srgbClr val="FBF0B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02/22/2020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7"/>
          <p:cNvGrpSpPr/>
          <p:nvPr/>
        </p:nvGrpSpPr>
        <p:grpSpPr>
          <a:xfrm>
            <a:off x="2016213" y="2260104"/>
            <a:ext cx="3447335" cy="4461256"/>
            <a:chOff x="1512159" y="1695078"/>
            <a:chExt cx="2585501" cy="3345942"/>
          </a:xfrm>
        </p:grpSpPr>
        <p:pic>
          <p:nvPicPr>
            <p:cNvPr id="141" name="Google Shape;141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159" y="1695078"/>
              <a:ext cx="2585501" cy="3345942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2" name="Google Shape;142;p7"/>
            <p:cNvSpPr txBox="1"/>
            <p:nvPr/>
          </p:nvSpPr>
          <p:spPr>
            <a:xfrm>
              <a:off x="2948177" y="1928512"/>
              <a:ext cx="974211" cy="92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2020-2021 Award Notice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3470790" y="2367091"/>
              <a:ext cx="367786" cy="4616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02/22/2020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2948942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3307655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Winter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Sample Financial Aid Notice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2036324" y="3901960"/>
            <a:ext cx="3373877" cy="762000"/>
          </a:xfrm>
          <a:prstGeom prst="rect">
            <a:avLst/>
          </a:prstGeom>
          <a:noFill/>
          <a:ln w="2817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t="36666" b="45555"/>
          <a:stretch/>
        </p:blipFill>
        <p:spPr>
          <a:xfrm>
            <a:off x="2618294" y="4228133"/>
            <a:ext cx="6955415" cy="16002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0" name="Google Shape;150;p7"/>
          <p:cNvSpPr txBox="1"/>
          <p:nvPr/>
        </p:nvSpPr>
        <p:spPr>
          <a:xfrm>
            <a:off x="6728457" y="4367621"/>
            <a:ext cx="567201" cy="143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US" sz="9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510237" y="4372001"/>
            <a:ext cx="749843" cy="143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US" sz="9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8"/>
          <p:cNvGrpSpPr/>
          <p:nvPr/>
        </p:nvGrpSpPr>
        <p:grpSpPr>
          <a:xfrm>
            <a:off x="2016213" y="2260104"/>
            <a:ext cx="3447335" cy="4461256"/>
            <a:chOff x="1512159" y="1695078"/>
            <a:chExt cx="2585501" cy="3345942"/>
          </a:xfrm>
        </p:grpSpPr>
        <p:pic>
          <p:nvPicPr>
            <p:cNvPr id="157" name="Google Shape;15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159" y="1695078"/>
              <a:ext cx="2585501" cy="3345942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58" name="Google Shape;158;p8"/>
            <p:cNvSpPr txBox="1"/>
            <p:nvPr/>
          </p:nvSpPr>
          <p:spPr>
            <a:xfrm>
              <a:off x="2948177" y="1928512"/>
              <a:ext cx="974211" cy="92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2020-2021 Award Notice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3470790" y="2367091"/>
              <a:ext cx="367786" cy="4616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02/22/2020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Sample Financial Aid Notice</a:t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2036324" y="4663960"/>
            <a:ext cx="3373877" cy="6858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t="53333" b="31111"/>
          <a:stretch/>
        </p:blipFill>
        <p:spPr>
          <a:xfrm>
            <a:off x="2438401" y="3368562"/>
            <a:ext cx="7036803" cy="141655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9"/>
          <p:cNvGrpSpPr/>
          <p:nvPr/>
        </p:nvGrpSpPr>
        <p:grpSpPr>
          <a:xfrm>
            <a:off x="2016213" y="2260104"/>
            <a:ext cx="3447335" cy="4461256"/>
            <a:chOff x="1512159" y="1695078"/>
            <a:chExt cx="2585501" cy="3345942"/>
          </a:xfrm>
        </p:grpSpPr>
        <p:pic>
          <p:nvPicPr>
            <p:cNvPr id="169" name="Google Shape;16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159" y="1695078"/>
              <a:ext cx="2585501" cy="3345942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70" name="Google Shape;170;p9"/>
            <p:cNvSpPr txBox="1"/>
            <p:nvPr/>
          </p:nvSpPr>
          <p:spPr>
            <a:xfrm>
              <a:off x="2948177" y="1928512"/>
              <a:ext cx="974211" cy="92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2020-2021 Award Notice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3470790" y="2367091"/>
              <a:ext cx="367786" cy="46166"/>
            </a:xfrm>
            <a:prstGeom prst="rect">
              <a:avLst/>
            </a:prstGeom>
            <a:solidFill>
              <a:srgbClr val="FBF0BD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lang="en-US" sz="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02/22/2020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 txBox="1"/>
            <p:nvPr/>
          </p:nvSpPr>
          <p:spPr>
            <a:xfrm>
              <a:off x="2948942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3307655" y="2974609"/>
              <a:ext cx="286335" cy="53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7"/>
                <a:buFont typeface="Arial"/>
                <a:buNone/>
              </a:pPr>
              <a:r>
                <a:rPr lang="en-US" sz="467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Winter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38200" y="288235"/>
            <a:ext cx="10515600" cy="1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/>
              <a:t>Cost &amp; budgeting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2800"/>
              <a:buFont typeface="Noto Sans Symbols"/>
              <a:buNone/>
            </a:pPr>
            <a:r>
              <a:rPr lang="en-US"/>
              <a:t>Sample Financial Aid Notice</a:t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2036324" y="5349761"/>
            <a:ext cx="3373877" cy="74929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t="68888" b="14444"/>
          <a:stretch/>
        </p:blipFill>
        <p:spPr>
          <a:xfrm>
            <a:off x="2802656" y="4130560"/>
            <a:ext cx="6586688" cy="142065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65A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Widescreen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Noto Sans Symbols</vt:lpstr>
      <vt:lpstr>Libre Franklin</vt:lpstr>
      <vt:lpstr>Roboto</vt:lpstr>
      <vt:lpstr>Arial</vt:lpstr>
      <vt:lpstr>Calibri</vt:lpstr>
      <vt:lpstr>Office Theme</vt:lpstr>
      <vt:lpstr>Next Steps @ UM</vt:lpstr>
      <vt:lpstr>Discussion topics</vt:lpstr>
      <vt:lpstr>The Michigan Difference &amp; affordability</vt:lpstr>
      <vt:lpstr>Cost &amp; budgeting</vt:lpstr>
      <vt:lpstr>Cost &amp; budgeting</vt:lpstr>
      <vt:lpstr>Cost &amp; budgeting</vt:lpstr>
      <vt:lpstr>Cost &amp; budgeting</vt:lpstr>
      <vt:lpstr>Cost &amp; budgeting</vt:lpstr>
      <vt:lpstr>Cost &amp; budgeting</vt:lpstr>
      <vt:lpstr>Cost &amp; budgeting</vt:lpstr>
      <vt:lpstr>Navigating your student e-bill</vt:lpstr>
      <vt:lpstr>Navigating your student e-bill</vt:lpstr>
      <vt:lpstr>Navigating your student e-bill</vt:lpstr>
      <vt:lpstr>Special circumstances</vt:lpstr>
      <vt:lpstr>Best practices</vt:lpstr>
      <vt:lpstr>Important Dates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Your turn…questions?</vt:lpstr>
      <vt:lpstr>Please contact us if you have any further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 @ UM</dc:title>
  <dc:creator>Cameron, Robert</dc:creator>
  <cp:lastModifiedBy>Nabors, Stephen</cp:lastModifiedBy>
  <cp:revision>1</cp:revision>
  <dcterms:created xsi:type="dcterms:W3CDTF">2021-08-05T13:09:39Z</dcterms:created>
  <dcterms:modified xsi:type="dcterms:W3CDTF">2022-01-14T21:10:02Z</dcterms:modified>
</cp:coreProperties>
</file>